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ounded Rectangle 2"/>
          <p:cNvSpPr/>
          <p:nvPr/>
        </p:nvSpPr>
        <p:spPr>
          <a:xfrm>
            <a:off x="2286000" y="914400"/>
            <a:ext cx="2286000" cy="365760"/>
          </a:xfrm>
          <a:prstGeom prst="roundRect">
            <a:avLst/>
          </a:prstGeom>
          <a:solidFill>
            <a:srgbClr val="E8C4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 sz="1100" b="1">
                <a:solidFill>
                  <a:srgbClr val="1A1A2E"/>
                </a:solidFill>
              </a:defRPr>
            </a:pPr>
            <a:r>
              <a:t>💄 美妆个护报告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1554480"/>
            <a:ext cx="73152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t>LED 面罩美容仪</a:t>
            </a:r>
          </a:p>
          <a:p>
            <a:pPr>
              <a:defRPr sz="3600" b="1">
                <a:solidFill>
                  <a:srgbClr val="FFFFFF"/>
                </a:solidFill>
              </a:defRPr>
            </a:pPr>
            <a:r>
              <a:t>深度评测报告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2834640"/>
            <a:ext cx="64008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500">
                <a:solidFill>
                  <a:srgbClr val="E8C4C4"/>
                </a:solidFill>
              </a:defRPr>
            </a:pPr>
            <a:r>
              <a:t>44 岁干性肌肤专属选购指南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0" y="4572000"/>
            <a:ext cx="45720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>
                <a:solidFill>
                  <a:srgbClr val="A0A0A0"/>
                </a:solidFill>
              </a:defRPr>
            </a:pPr>
            <a:r>
              <a:t>2026 年 2 月 · LobsterAI 评测中心</a:t>
            </a:r>
          </a:p>
        </p:txBody>
      </p:sp>
      <p:sp>
        <p:nvSpPr>
          <p:cNvPr id="7" name="Rectangle 6"/>
          <p:cNvSpPr/>
          <p:nvPr/>
        </p:nvSpPr>
        <p:spPr>
          <a:xfrm>
            <a:off x="3200400" y="3383280"/>
            <a:ext cx="2743200" cy="45720"/>
          </a:xfrm>
          <a:prstGeom prst="rect">
            <a:avLst/>
          </a:prstGeom>
          <a:solidFill>
            <a:srgbClr val="C9A9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8" name="Picture 7" descr="led-mask-woma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280" y="1371600"/>
            <a:ext cx="5738648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5F0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04088"/>
            <a:ext cx="9144000" cy="27432"/>
          </a:xfrm>
          <a:prstGeom prst="rect">
            <a:avLst/>
          </a:prstGeom>
          <a:solidFill>
            <a:srgbClr val="C9A9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365760" y="182880"/>
            <a:ext cx="5486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/>
            </a:pPr>
            <a:r>
              <a:t>核心结论速览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65760" y="914400"/>
            <a:ext cx="4114800" cy="2377440"/>
          </a:xfrm>
          <a:prstGeom prst="roundRect">
            <a:avLst/>
          </a:prstGeom>
          <a:solidFill>
            <a:srgbClr val="F5F0E6"/>
          </a:solidFill>
          <a:ln w="25400">
            <a:solidFill>
              <a:srgbClr val="C9A96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>
              <a:defRPr sz="1200" b="1">
                <a:solidFill>
                  <a:srgbClr val="C9A962"/>
                </a:solidFill>
              </a:defRPr>
            </a:pPr>
            <a:r>
              <a:t>💡 关键发现</a:t>
            </a:r>
          </a:p>
          <a:p>
            <a:pPr>
              <a:spcAft>
                <a:spcPts val="300"/>
              </a:spcAft>
              <a:defRPr sz="900"/>
            </a:pPr>
            <a:r>
              <a:t>• LED 面罩美容仪对您的肌肤状况适用</a:t>
            </a:r>
          </a:p>
          <a:p>
            <a:pPr>
              <a:spcAft>
                <a:spcPts val="300"/>
              </a:spcAft>
              <a:defRPr sz="900"/>
            </a:pPr>
            <a:r>
              <a:t>• 红光 + 近红外光可刺激胶原蛋白，4-8 周改善细纹 30-35%</a:t>
            </a:r>
          </a:p>
          <a:p>
            <a:pPr>
              <a:spcAft>
                <a:spcPts val="300"/>
              </a:spcAft>
              <a:defRPr sz="900"/>
            </a:pPr>
            <a:r>
              <a:t>• 黄光 + 绿光有助于淡化色斑，提亮肤色</a:t>
            </a:r>
          </a:p>
          <a:p>
            <a:pPr>
              <a:spcAft>
                <a:spcPts val="300"/>
              </a:spcAft>
              <a:defRPr sz="900"/>
            </a:pPr>
            <a:r>
              <a:t>• 温和无创，干性肌肤友好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663440" y="914400"/>
            <a:ext cx="4114800" cy="2377440"/>
          </a:xfrm>
          <a:prstGeom prst="roundRect">
            <a:avLst/>
          </a:prstGeom>
          <a:solidFill>
            <a:srgbClr val="FFF8F0"/>
          </a:solidFill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>
              <a:defRPr sz="1200" b="1">
                <a:solidFill>
                  <a:srgbClr val="F0A500"/>
                </a:solidFill>
              </a:defRPr>
            </a:pPr>
            <a:r>
              <a:t>🏆 三款精选产品</a:t>
            </a:r>
          </a:p>
          <a:p>
            <a:pPr>
              <a:spcAft>
                <a:spcPts val="300"/>
              </a:spcAft>
              <a:defRPr sz="900"/>
            </a:pPr>
            <a:r>
              <a:t>• CurrentBody 4 合 1 — 5 种波长，性价比最高</a:t>
            </a:r>
          </a:p>
          <a:p>
            <a:pPr>
              <a:spcAft>
                <a:spcPts val="300"/>
              </a:spcAft>
              <a:defRPr sz="900"/>
            </a:pPr>
            <a:r>
              <a:t>• Omnilux Contour — 临床验证最充分</a:t>
            </a:r>
          </a:p>
          <a:p>
            <a:pPr>
              <a:spcAft>
                <a:spcPts val="300"/>
              </a:spcAft>
              <a:defRPr sz="900"/>
            </a:pPr>
            <a:r>
              <a:t>• Dr. Dennis Gross — 3 分钟快速护理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5F0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04088"/>
            <a:ext cx="9144000" cy="27432"/>
          </a:xfrm>
          <a:prstGeom prst="rect">
            <a:avLst/>
          </a:prstGeom>
          <a:solidFill>
            <a:srgbClr val="C9A9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365760" y="182880"/>
            <a:ext cx="5486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/>
            </a:pPr>
            <a:r>
              <a:t>LED 光疗技术原理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74320" y="914400"/>
            <a:ext cx="1965960" cy="256032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E0E0E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>
              <a:defRPr sz="1100" b="1"/>
            </a:pPr>
            <a:r>
              <a:t>🔴 红光</a:t>
            </a:r>
          </a:p>
          <a:p>
            <a:pPr>
              <a:defRPr sz="800">
                <a:solidFill>
                  <a:srgbClr val="666666"/>
                </a:solidFill>
              </a:defRPr>
            </a:pPr>
            <a:r>
              <a:t>630-660nm</a:t>
            </a:r>
          </a:p>
          <a:p>
            <a:pPr>
              <a:spcAft>
                <a:spcPts val="200"/>
              </a:spcAft>
              <a:defRPr sz="800"/>
            </a:pPr>
            <a:r>
              <a:t>• 穿透深度：1-2mm</a:t>
            </a:r>
          </a:p>
          <a:p>
            <a:pPr>
              <a:spcAft>
                <a:spcPts val="200"/>
              </a:spcAft>
              <a:defRPr sz="800"/>
            </a:pPr>
            <a:r>
              <a:t>• 激活成纤维细胞</a:t>
            </a:r>
          </a:p>
          <a:p>
            <a:pPr>
              <a:spcAft>
                <a:spcPts val="200"/>
              </a:spcAft>
              <a:defRPr sz="800"/>
            </a:pPr>
            <a:r>
              <a:t>• 改善细纹皱纹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423160" y="914400"/>
            <a:ext cx="1965960" cy="256032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E0E0E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>
              <a:defRPr sz="1100" b="1"/>
            </a:pPr>
            <a:r>
              <a:t>🟠 近红外光</a:t>
            </a:r>
          </a:p>
          <a:p>
            <a:pPr>
              <a:defRPr sz="800">
                <a:solidFill>
                  <a:srgbClr val="666666"/>
                </a:solidFill>
              </a:defRPr>
            </a:pPr>
            <a:r>
              <a:t>810-850nm</a:t>
            </a:r>
          </a:p>
          <a:p>
            <a:pPr>
              <a:spcAft>
                <a:spcPts val="200"/>
              </a:spcAft>
              <a:defRPr sz="800"/>
            </a:pPr>
            <a:r>
              <a:t>• 穿透深度：3-5mm</a:t>
            </a:r>
          </a:p>
          <a:p>
            <a:pPr>
              <a:spcAft>
                <a:spcPts val="200"/>
              </a:spcAft>
              <a:defRPr sz="800"/>
            </a:pPr>
            <a:r>
              <a:t>• 促进 ATP 生成</a:t>
            </a:r>
          </a:p>
          <a:p>
            <a:pPr>
              <a:spcAft>
                <a:spcPts val="200"/>
              </a:spcAft>
              <a:defRPr sz="800"/>
            </a:pPr>
            <a:r>
              <a:t>• 修复受损肌肤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572000" y="914400"/>
            <a:ext cx="1965960" cy="256032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E0E0E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>
              <a:defRPr sz="1100" b="1"/>
            </a:pPr>
            <a:r>
              <a:t>🟡 黄光</a:t>
            </a:r>
          </a:p>
          <a:p>
            <a:pPr>
              <a:defRPr sz="800">
                <a:solidFill>
                  <a:srgbClr val="666666"/>
                </a:solidFill>
              </a:defRPr>
            </a:pPr>
            <a:r>
              <a:t>570-590nm</a:t>
            </a:r>
          </a:p>
          <a:p>
            <a:pPr>
              <a:spcAft>
                <a:spcPts val="200"/>
              </a:spcAft>
              <a:defRPr sz="800"/>
            </a:pPr>
            <a:r>
              <a:t>• 穿透深度：0.5-1mm</a:t>
            </a:r>
          </a:p>
          <a:p>
            <a:pPr>
              <a:spcAft>
                <a:spcPts val="200"/>
              </a:spcAft>
              <a:defRPr sz="800"/>
            </a:pPr>
            <a:r>
              <a:t>• 抑制黑色素</a:t>
            </a:r>
          </a:p>
          <a:p>
            <a:pPr>
              <a:spcAft>
                <a:spcPts val="200"/>
              </a:spcAft>
              <a:defRPr sz="800"/>
            </a:pPr>
            <a:r>
              <a:t>• 淡化色斑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720840" y="914400"/>
            <a:ext cx="1965960" cy="2560320"/>
          </a:xfrm>
          <a:prstGeom prst="roundRect">
            <a:avLst/>
          </a:prstGeom>
          <a:solidFill>
            <a:srgbClr val="FFFFFF"/>
          </a:solidFill>
          <a:ln w="25400">
            <a:solidFill>
              <a:srgbClr val="E0E0E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>
              <a:defRPr sz="1100" b="1"/>
            </a:pPr>
            <a:r>
              <a:t>🟢 绿光</a:t>
            </a:r>
          </a:p>
          <a:p>
            <a:pPr>
              <a:defRPr sz="800">
                <a:solidFill>
                  <a:srgbClr val="666666"/>
                </a:solidFill>
              </a:defRPr>
            </a:pPr>
            <a:r>
              <a:t>520-540nm</a:t>
            </a:r>
          </a:p>
          <a:p>
            <a:pPr>
              <a:spcAft>
                <a:spcPts val="200"/>
              </a:spcAft>
              <a:defRPr sz="800"/>
            </a:pPr>
            <a:r>
              <a:t>• 穿透深度：0.3-0.5mm</a:t>
            </a:r>
          </a:p>
          <a:p>
            <a:pPr>
              <a:spcAft>
                <a:spcPts val="200"/>
              </a:spcAft>
              <a:defRPr sz="800"/>
            </a:pPr>
            <a:r>
              <a:t>• 调节皮脂</a:t>
            </a:r>
          </a:p>
          <a:p>
            <a:pPr>
              <a:spcAft>
                <a:spcPts val="200"/>
              </a:spcAft>
              <a:defRPr sz="800"/>
            </a:pPr>
            <a:r>
              <a:t>• 舒缓敏感</a:t>
            </a:r>
          </a:p>
        </p:txBody>
      </p:sp>
      <p:pic>
        <p:nvPicPr>
          <p:cNvPr id="9" name="Picture 8" descr="led-wavelength-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3657600"/>
            <a:ext cx="8595360" cy="479356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5F0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04088"/>
            <a:ext cx="9144000" cy="27432"/>
          </a:xfrm>
          <a:prstGeom prst="rect">
            <a:avLst/>
          </a:prstGeom>
          <a:solidFill>
            <a:srgbClr val="C9A9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365760" y="182880"/>
            <a:ext cx="5486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/>
            </a:pPr>
            <a:r>
              <a:t>产品对比总览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74320" y="914400"/>
          <a:ext cx="859536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7360"/>
                <a:gridCol w="2286000"/>
                <a:gridCol w="2286000"/>
                <a:gridCol w="2286000"/>
              </a:tblGrid>
              <a:tr h="290945">
                <a:tc>
                  <a:txBody>
                    <a:bodyPr/>
                    <a:lstStyle/>
                    <a:p>
                      <a:pPr>
                        <a:defRPr sz="900" b="1">
                          <a:solidFill>
                            <a:srgbClr val="FFFFFF"/>
                          </a:solidFill>
                        </a:defRPr>
                      </a:pPr>
                      <a:r>
                        <a:t>对比项目</a:t>
                      </a:r>
                    </a:p>
                  </a:txBody>
                  <a:tcPr>
                    <a:solidFill>
                      <a:srgbClr val="C9A96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900" b="1">
                          <a:solidFill>
                            <a:srgbClr val="FFFFFF"/>
                          </a:solidFill>
                        </a:defRPr>
                      </a:pPr>
                      <a:r>
                        <a:t>CurrentBody 4 合 1</a:t>
                      </a:r>
                    </a:p>
                  </a:txBody>
                  <a:tcPr>
                    <a:solidFill>
                      <a:srgbClr val="C9A96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900" b="1">
                          <a:solidFill>
                            <a:srgbClr val="FFFFFF"/>
                          </a:solidFill>
                        </a:defRPr>
                      </a:pPr>
                      <a:r>
                        <a:t>Omnilux Contour</a:t>
                      </a:r>
                    </a:p>
                  </a:txBody>
                  <a:tcPr>
                    <a:solidFill>
                      <a:srgbClr val="C9A96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900" b="1">
                          <a:solidFill>
                            <a:srgbClr val="FFFFFF"/>
                          </a:solidFill>
                        </a:defRPr>
                      </a:pPr>
                      <a:r>
                        <a:t>Dr. Dennis Gross</a:t>
                      </a:r>
                    </a:p>
                  </a:txBody>
                  <a:tcPr>
                    <a:solidFill>
                      <a:srgbClr val="C9A962"/>
                    </a:solidFill>
                  </a:tcPr>
                </a:tc>
              </a:tr>
              <a:tr h="290945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波长种类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5 种 (最全)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2 种 (红 + 近红外)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2 种 (红 + 蓝)</a:t>
                      </a:r>
                    </a:p>
                  </a:txBody>
                  <a:tcPr/>
                </a:tc>
              </a:tr>
              <a:tr h="290945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淡斑功能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黄光 + 绿光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✗ 无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✗ 无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</a:tr>
              <a:tr h="290945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抗老效果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★★★★★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★★★★★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★★★★☆</a:t>
                      </a:r>
                    </a:p>
                  </a:txBody>
                  <a:tcPr/>
                </a:tc>
              </a:tr>
              <a:tr h="290945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临床验证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有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最充分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有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</a:tr>
              <a:tr h="290945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FDA 认证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二类医疗器械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有</a:t>
                      </a:r>
                    </a:p>
                  </a:txBody>
                  <a:tcPr/>
                </a:tc>
              </a:tr>
              <a:tr h="290945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使用时长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10 分钟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10 分钟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3 分钟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</a:tr>
              <a:tr h="290945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材质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柔性硅胶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✓ 柔性硅胶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硬质塑料</a:t>
                      </a:r>
                    </a:p>
                  </a:txBody>
                  <a:tcPr/>
                </a:tc>
              </a:tr>
              <a:tr h="290945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佩戴舒适度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★★★★★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★★★★★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★★★☆☆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</a:tr>
              <a:tr h="290945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参考价格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¥3,000-4,200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¥3,200-3,800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¥3,500-4,500</a:t>
                      </a:r>
                    </a:p>
                  </a:txBody>
                  <a:tcPr/>
                </a:tc>
              </a:tr>
              <a:tr h="290950"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性价比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★★★★★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★★★★☆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800"/>
                      </a:pPr>
                      <a:r>
                        <a:t>★★★☆☆</a:t>
                      </a:r>
                    </a:p>
                  </a:txBody>
                  <a:tcPr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5F0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04088"/>
            <a:ext cx="9144000" cy="27432"/>
          </a:xfrm>
          <a:prstGeom prst="rect">
            <a:avLst/>
          </a:prstGeom>
          <a:solidFill>
            <a:srgbClr val="C9A9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365760" y="182880"/>
            <a:ext cx="54864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b="1"/>
            </a:pPr>
            <a:r>
              <a:t>最终推荐方案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65760" y="914400"/>
            <a:ext cx="8412480" cy="1188720"/>
          </a:xfrm>
          <a:prstGeom prst="roundRect">
            <a:avLst/>
          </a:prstGeom>
          <a:solidFill>
            <a:srgbClr val="F5F0E6"/>
          </a:solidFill>
          <a:ln w="38100">
            <a:solidFill>
              <a:srgbClr val="C9A96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 wrap="square"/>
          <a:lstStyle/>
          <a:p>
            <a:pPr algn="ctr">
              <a:defRPr sz="1300" b="1">
                <a:solidFill>
                  <a:srgbClr val="C9A962"/>
                </a:solidFill>
              </a:defRPr>
            </a:pPr>
            <a:r>
              <a:t>🏆 针对您的情况，首推：CurrentBody Skin 4 合 1 LED 光疗面膜仪</a:t>
            </a:r>
          </a:p>
          <a:p>
            <a:pPr>
              <a:spcAft>
                <a:spcPts val="300"/>
              </a:spcAft>
              <a:defRPr sz="900"/>
            </a:pPr>
            <a:r>
              <a:t>1. 波长最全面：5 种波长，黄光和绿光专门针对黄褐斑</a:t>
            </a:r>
          </a:p>
          <a:p>
            <a:pPr>
              <a:spcAft>
                <a:spcPts val="300"/>
              </a:spcAft>
              <a:defRPr sz="900"/>
            </a:pPr>
            <a:r>
              <a:t>2. 抗老 + 淡斑双效：红光改善松弛，黄光淡化色斑</a:t>
            </a:r>
          </a:p>
          <a:p>
            <a:pPr>
              <a:spcAft>
                <a:spcPts val="300"/>
              </a:spcAft>
              <a:defRPr sz="900"/>
            </a:pPr>
            <a:r>
              <a:t>3. 干性肌肤友好：柔性硅胶材质，可搭配保湿精华</a:t>
            </a:r>
          </a:p>
          <a:p>
            <a:pPr>
              <a:spcAft>
                <a:spcPts val="300"/>
              </a:spcAft>
              <a:defRPr sz="900"/>
            </a:pPr>
            <a:r>
              <a:t>4. 性价比最高：功能最全，价格适中</a:t>
            </a:r>
          </a:p>
          <a:p>
            <a:pPr>
              <a:spcAft>
                <a:spcPts val="300"/>
              </a:spcAft>
              <a:defRPr sz="900"/>
            </a:pPr>
            <a:r>
              <a:t>5. 临床验证：4 周皱纹减少 35%</a:t>
            </a:r>
          </a:p>
        </p:txBody>
      </p:sp>
      <p:sp>
        <p:nvSpPr>
          <p:cNvPr id="6" name="Rectangle 5"/>
          <p:cNvSpPr/>
          <p:nvPr/>
        </p:nvSpPr>
        <p:spPr>
          <a:xfrm>
            <a:off x="365760" y="2194560"/>
            <a:ext cx="8412480" cy="109728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365760" y="2194560"/>
            <a:ext cx="137160" cy="1097280"/>
          </a:xfrm>
          <a:prstGeom prst="rect">
            <a:avLst/>
          </a:prstGeom>
          <a:solidFill>
            <a:srgbClr val="F0A5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94360" y="2240280"/>
            <a:ext cx="1828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>
                <a:solidFill>
                  <a:srgbClr val="F0A500"/>
                </a:solidFill>
              </a:defRPr>
            </a:pPr>
            <a:r>
              <a:t>📋 使用建议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2960" y="228600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  <a:defRPr sz="900"/>
            </a:pPr>
            <a:r>
              <a:t>第 1-4 周：每周 5 次，使用'亮白模式'，重点改善色斑</a:t>
            </a:r>
          </a:p>
          <a:p>
            <a:pPr>
              <a:spcAft>
                <a:spcPts val="300"/>
              </a:spcAft>
              <a:defRPr sz="900"/>
            </a:pPr>
            <a:r>
              <a:t>第 5-8 周：每周 4 次，交替使用'亮白模式'和'抗皱模式'</a:t>
            </a:r>
          </a:p>
          <a:p>
            <a:pPr>
              <a:spcAft>
                <a:spcPts val="300"/>
              </a:spcAft>
              <a:defRPr sz="900"/>
            </a:pPr>
            <a:r>
              <a:t>第 9 周起：每周 3-4 次维持，根据肌肤状态选择模式</a:t>
            </a:r>
          </a:p>
          <a:p>
            <a:pPr>
              <a:spcAft>
                <a:spcPts val="300"/>
              </a:spcAft>
              <a:defRPr sz="900"/>
            </a:pPr>
            <a:r>
              <a:t>每次使用后：立即涂抹保湿精华和面霜</a:t>
            </a:r>
          </a:p>
          <a:p>
            <a:pPr>
              <a:spcAft>
                <a:spcPts val="300"/>
              </a:spcAft>
              <a:defRPr sz="900"/>
            </a:pPr>
            <a:r>
              <a:t>白天使用：必须涂抹 SPF50+ PA++++ 防晒霜</a:t>
            </a:r>
          </a:p>
        </p:txBody>
      </p:sp>
      <p:pic>
        <p:nvPicPr>
          <p:cNvPr id="10" name="Picture 9" descr="led-mask-devi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1005840"/>
            <a:ext cx="4099034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2286000" y="1371600"/>
            <a:ext cx="45720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C9A962"/>
                </a:solidFill>
              </a:defRPr>
            </a:pPr>
            <a:r>
              <a:t>THANK YOU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71600" y="1920240"/>
            <a:ext cx="64008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FFFFFF"/>
                </a:solidFill>
              </a:defRPr>
            </a:pPr>
            <a:r>
              <a:t>感谢观看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2743200"/>
            <a:ext cx="54864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300">
                <a:solidFill>
                  <a:srgbClr val="E8C4C4"/>
                </a:solidFill>
              </a:defRPr>
            </a:pPr>
            <a:r>
              <a:t>LED 面罩美容仪是温和有效的家用抗老护理设备</a:t>
            </a:r>
          </a:p>
          <a:p>
            <a:pPr algn="ctr">
              <a:defRPr sz="1300">
                <a:solidFill>
                  <a:srgbClr val="E8C4C4"/>
                </a:solidFill>
              </a:defRPr>
            </a:pPr>
            <a:r>
              <a:t>坚持使用，您会看到肌肤的积极改变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0" y="3931920"/>
            <a:ext cx="4572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100">
                <a:solidFill>
                  <a:srgbClr val="A0A0A0"/>
                </a:solidFill>
              </a:defRPr>
            </a:pPr>
            <a:r>
              <a:t>LobsterAI 评测中心 · 专业 · 客观 · 深度</a:t>
            </a:r>
          </a:p>
        </p:txBody>
      </p:sp>
      <p:sp>
        <p:nvSpPr>
          <p:cNvPr id="7" name="Rectangle 6"/>
          <p:cNvSpPr/>
          <p:nvPr/>
        </p:nvSpPr>
        <p:spPr>
          <a:xfrm>
            <a:off x="3200400" y="3566160"/>
            <a:ext cx="2743200" cy="45720"/>
          </a:xfrm>
          <a:prstGeom prst="rect">
            <a:avLst/>
          </a:prstGeom>
          <a:solidFill>
            <a:srgbClr val="C9A96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